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2" r:id="rId1"/>
  </p:sldMasterIdLst>
  <p:notesMasterIdLst>
    <p:notesMasterId r:id="rId51"/>
  </p:notesMasterIdLst>
  <p:handoutMasterIdLst>
    <p:handoutMasterId r:id="rId52"/>
  </p:handoutMasterIdLst>
  <p:sldIdLst>
    <p:sldId id="476" r:id="rId2"/>
    <p:sldId id="477" r:id="rId3"/>
    <p:sldId id="478" r:id="rId4"/>
    <p:sldId id="535" r:id="rId5"/>
    <p:sldId id="531" r:id="rId6"/>
    <p:sldId id="480" r:id="rId7"/>
    <p:sldId id="481" r:id="rId8"/>
    <p:sldId id="532" r:id="rId9"/>
    <p:sldId id="482" r:id="rId10"/>
    <p:sldId id="485" r:id="rId11"/>
    <p:sldId id="486" r:id="rId12"/>
    <p:sldId id="487" r:id="rId13"/>
    <p:sldId id="488" r:id="rId14"/>
    <p:sldId id="489" r:id="rId15"/>
    <p:sldId id="490" r:id="rId16"/>
    <p:sldId id="520" r:id="rId17"/>
    <p:sldId id="492" r:id="rId18"/>
    <p:sldId id="493" r:id="rId19"/>
    <p:sldId id="495" r:id="rId20"/>
    <p:sldId id="539" r:id="rId21"/>
    <p:sldId id="540" r:id="rId22"/>
    <p:sldId id="538" r:id="rId23"/>
    <p:sldId id="499" r:id="rId24"/>
    <p:sldId id="523" r:id="rId25"/>
    <p:sldId id="501" r:id="rId26"/>
    <p:sldId id="502" r:id="rId27"/>
    <p:sldId id="503" r:id="rId28"/>
    <p:sldId id="542" r:id="rId29"/>
    <p:sldId id="504" r:id="rId30"/>
    <p:sldId id="506" r:id="rId31"/>
    <p:sldId id="544" r:id="rId32"/>
    <p:sldId id="545" r:id="rId33"/>
    <p:sldId id="524" r:id="rId34"/>
    <p:sldId id="507" r:id="rId35"/>
    <p:sldId id="508" r:id="rId36"/>
    <p:sldId id="509" r:id="rId37"/>
    <p:sldId id="550" r:id="rId38"/>
    <p:sldId id="510" r:id="rId39"/>
    <p:sldId id="511" r:id="rId40"/>
    <p:sldId id="513" r:id="rId41"/>
    <p:sldId id="514" r:id="rId42"/>
    <p:sldId id="551" r:id="rId43"/>
    <p:sldId id="552" r:id="rId44"/>
    <p:sldId id="553" r:id="rId45"/>
    <p:sldId id="527" r:id="rId46"/>
    <p:sldId id="526" r:id="rId47"/>
    <p:sldId id="528" r:id="rId48"/>
    <p:sldId id="529" r:id="rId49"/>
    <p:sldId id="519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864">
          <p15:clr>
            <a:srgbClr val="A4A3A4"/>
          </p15:clr>
        </p15:guide>
        <p15:guide id="3" pos="2880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794" autoAdjust="0"/>
  </p:normalViewPr>
  <p:slideViewPr>
    <p:cSldViewPr snapToGrid="0">
      <p:cViewPr>
        <p:scale>
          <a:sx n="94" d="100"/>
          <a:sy n="94" d="100"/>
        </p:scale>
        <p:origin x="-1296" y="-60"/>
      </p:cViewPr>
      <p:guideLst>
        <p:guide orient="horz" pos="2160"/>
        <p:guide orient="horz" pos="864"/>
        <p:guide pos="2880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AC0EAF7-165C-4806-8569-C2FC782F5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51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7954D7D-70A6-4AD3-A9A3-F312D4718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818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CA6815-9E1D-403A-866B-2F2349477005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2910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.gif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93316" y="3505200"/>
            <a:ext cx="37982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 b="0" dirty="0" smtClean="0">
                <a:latin typeface="Franklin Gothic Demi" pitchFamily="34" charset="0"/>
              </a:rPr>
              <a:t>Discovering the </a:t>
            </a:r>
          </a:p>
          <a:p>
            <a:pPr algn="ctr"/>
            <a:r>
              <a:rPr lang="en-US" sz="4000" b="0" dirty="0" smtClean="0">
                <a:latin typeface="Franklin Gothic Demi" pitchFamily="34" charset="0"/>
              </a:rPr>
              <a:t>Internet,</a:t>
            </a:r>
            <a:endParaRPr lang="en-US" sz="4000" b="0" dirty="0">
              <a:latin typeface="Franklin Gothic Demi" pitchFamily="34" charset="0"/>
            </a:endParaRPr>
          </a:p>
          <a:p>
            <a:pPr algn="ctr"/>
            <a:r>
              <a:rPr lang="en-US" sz="4000" b="0" dirty="0" smtClean="0">
                <a:latin typeface="Franklin Gothic Demi" pitchFamily="34" charset="0"/>
              </a:rPr>
              <a:t>5</a:t>
            </a:r>
            <a:r>
              <a:rPr lang="en-US" sz="4000" b="0" baseline="30000" dirty="0" smtClean="0">
                <a:latin typeface="Franklin Gothic Demi" pitchFamily="34" charset="0"/>
              </a:rPr>
              <a:t>th</a:t>
            </a:r>
            <a:r>
              <a:rPr lang="en-US" sz="4000" b="0" dirty="0" smtClean="0">
                <a:latin typeface="Franklin Gothic Demi" pitchFamily="34" charset="0"/>
              </a:rPr>
              <a:t> Edition</a:t>
            </a:r>
            <a:endParaRPr lang="en-US" sz="4000" b="0" dirty="0">
              <a:latin typeface="Franklin Gothic Demi" pitchFamily="34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152400" y="304800"/>
            <a:ext cx="12490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latin typeface="MoolBoran" pitchFamily="34" charset="0"/>
                <a:cs typeface="MoolBoran" pitchFamily="34" charset="0"/>
              </a:rPr>
              <a:t>7</a:t>
            </a:r>
            <a:endParaRPr lang="en-US" sz="1600" b="1" dirty="0">
              <a:solidFill>
                <a:srgbClr val="FF0000"/>
              </a:solidFill>
              <a:latin typeface="MoolBoran" pitchFamily="34" charset="0"/>
              <a:cs typeface="MoolBoran" pitchFamily="34" charset="0"/>
            </a:endParaRPr>
          </a:p>
        </p:txBody>
      </p:sp>
      <p:cxnSp>
        <p:nvCxnSpPr>
          <p:cNvPr id="8" name="Straight Connector 7"/>
          <p:cNvCxnSpPr/>
          <p:nvPr>
            <p:custDataLst>
              <p:tags r:id="rId3"/>
            </p:custDataLst>
          </p:nvPr>
        </p:nvCxnSpPr>
        <p:spPr bwMode="auto">
          <a:xfrm rot="5400000">
            <a:off x="571897" y="1028303"/>
            <a:ext cx="838200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56535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1143000" y="457200"/>
            <a:ext cx="644080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latin typeface="Arial Black" pitchFamily="34" charset="0"/>
                <a:cs typeface="MoolBoran" pitchFamily="34" charset="0"/>
              </a:rPr>
              <a:t>Understanding E-Business</a:t>
            </a:r>
            <a:endParaRPr lang="en-US" sz="3400" dirty="0">
              <a:latin typeface="Arial Black" pitchFamily="34" charset="0"/>
              <a:cs typeface="MoolBoran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18" y="1967593"/>
            <a:ext cx="3622843" cy="46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80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7: Understanding E-Business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BEC02-CA83-423D-AF53-F30C571908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46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743700" y="0"/>
            <a:ext cx="22479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0" y="0"/>
            <a:ext cx="65913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7: Understanding E-Business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F95EC-AAB5-4C92-B407-5C19ACC7CB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17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0" y="1295400"/>
            <a:ext cx="4419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0" y="1295400"/>
            <a:ext cx="4419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>
          <a:xfrm>
            <a:off x="0" y="6381750"/>
            <a:ext cx="838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7: Understanding E-Business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>
          <a:xfrm>
            <a:off x="8382000" y="6381750"/>
            <a:ext cx="76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65299-1C09-4243-8084-481D1693AF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31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0" y="1295400"/>
            <a:ext cx="4419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  <p:custDataLst>
              <p:tags r:id="rId3"/>
            </p:custDataLst>
          </p:nvPr>
        </p:nvSpPr>
        <p:spPr>
          <a:xfrm>
            <a:off x="4572000" y="1295400"/>
            <a:ext cx="4419600" cy="2338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  <p:custDataLst>
              <p:tags r:id="rId4"/>
            </p:custDataLst>
          </p:nvPr>
        </p:nvSpPr>
        <p:spPr>
          <a:xfrm>
            <a:off x="4572000" y="3786188"/>
            <a:ext cx="4419600" cy="2339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  <p:custDataLst>
              <p:tags r:id="rId5"/>
            </p:custDataLst>
          </p:nvPr>
        </p:nvSpPr>
        <p:spPr>
          <a:xfrm>
            <a:off x="0" y="6381750"/>
            <a:ext cx="838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7: Understanding E-Business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  <p:custDataLst>
              <p:tags r:id="rId6"/>
            </p:custDataLst>
          </p:nvPr>
        </p:nvSpPr>
        <p:spPr>
          <a:xfrm>
            <a:off x="8382000" y="6381750"/>
            <a:ext cx="76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EF2E0-3C06-490A-9B9A-856FD25AA2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47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7: Understanding E-Business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C707E-18C5-4A37-A7EF-45BC99440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9995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7: Understanding E-Business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9B9B4-6DB4-4D06-B5BD-3848F0A97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963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7: Understanding E-Business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9B9B4-6DB4-4D06-B5BD-3848F0A97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144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7: Understanding E-Business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9B9B4-6DB4-4D06-B5BD-3848F0A97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19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7: Understanding E-Business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C707E-18C5-4A37-A7EF-45BC99440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1870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7: Understanding E-Business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9B9B4-6DB4-4D06-B5BD-3848F0A97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04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7: Understanding E-Business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C1356-9334-4058-981E-9C603AE951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753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7: Understanding E-Business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9B9B4-6DB4-4D06-B5BD-3848F0A97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134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7: Understanding E-Business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9B9B4-6DB4-4D06-B5BD-3848F0A97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10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7: Understanding E-Business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9B9B4-6DB4-4D06-B5BD-3848F0A97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82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7: Understanding E-Business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9B9B4-6DB4-4D06-B5BD-3848F0A97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442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7: Understanding E-Business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9B9B4-6DB4-4D06-B5BD-3848F0A97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60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7: Understanding E-Business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9B9B4-6DB4-4D06-B5BD-3848F0A97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565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7: Understanding E-Business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9B9B4-6DB4-4D06-B5BD-3848F0A97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03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7: Understanding E-Business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9B9B4-6DB4-4D06-B5BD-3848F0A97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858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7: Understanding E-Business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9B9B4-6DB4-4D06-B5BD-3848F0A97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51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7: Understanding E-Business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9B9B4-6DB4-4D06-B5BD-3848F0A97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813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7: Understanding E-Business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7775C-4BAC-4000-A48F-7F1D397ABD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9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7: Understanding E-Business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9B9B4-6DB4-4D06-B5BD-3848F0A97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606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7: Understanding E-Business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9B9B4-6DB4-4D06-B5BD-3848F0A97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45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0" y="1295400"/>
            <a:ext cx="4419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0" y="1295400"/>
            <a:ext cx="4419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7: Understanding E-Business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C1356-9334-4058-981E-9C603AE951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1419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7: Understanding E-Business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C1356-9334-4058-981E-9C603AE951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8827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7: Understanding E-Business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38936-80A5-498A-9A25-32081B038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54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7: Understanding E-Business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C0BA1-E205-44E3-9FB3-1B4381918C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358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7: Understanding E-Business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04FBB-CF98-4715-A21D-55C2D542CC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12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7: Understanding E-Business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8B79F-089B-4454-890E-A9126CED9B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71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1.xml"/><Relationship Id="rId38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37" Type="http://schemas.openxmlformats.org/officeDocument/2006/relationships/tags" Target="../tags/tag5.xml"/><Relationship Id="rId40" Type="http://schemas.openxmlformats.org/officeDocument/2006/relationships/tags" Target="../tags/tag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382000" y="6324600"/>
            <a:ext cx="762000" cy="533400"/>
          </a:xfrm>
          <a:prstGeom prst="rect">
            <a:avLst/>
          </a:prstGeom>
          <a:solidFill>
            <a:srgbClr val="E4A13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1" name="Rectangle 3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0" y="6324600"/>
            <a:ext cx="8382000" cy="533400"/>
          </a:xfrm>
          <a:prstGeom prst="rect">
            <a:avLst/>
          </a:prstGeom>
          <a:solidFill>
            <a:srgbClr val="00397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title"/>
            <p:custDataLst>
              <p:tags r:id="rId35"/>
            </p:custDataLst>
          </p:nvPr>
        </p:nvSpPr>
        <p:spPr bwMode="auto">
          <a:xfrm>
            <a:off x="0" y="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body" idx="1"/>
            <p:custDataLst>
              <p:tags r:id="rId36"/>
            </p:custDataLst>
          </p:nvPr>
        </p:nvSpPr>
        <p:spPr bwMode="auto">
          <a:xfrm>
            <a:off x="0" y="1295400"/>
            <a:ext cx="8991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3"/>
            <p:custDataLst>
              <p:tags r:id="rId37"/>
            </p:custDataLst>
          </p:nvPr>
        </p:nvSpPr>
        <p:spPr bwMode="auto">
          <a:xfrm>
            <a:off x="0" y="6381750"/>
            <a:ext cx="838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Chapter 7: Understanding E-Business</a:t>
            </a:r>
            <a:endParaRPr lang="en-US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4"/>
            <p:custDataLst>
              <p:tags r:id="rId38"/>
            </p:custDataLst>
          </p:nvPr>
        </p:nvSpPr>
        <p:spPr bwMode="auto">
          <a:xfrm>
            <a:off x="8382000" y="6381750"/>
            <a:ext cx="76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D2C1356-9334-4058-981E-9C603AE951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9816" name="Line 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0" y="1219200"/>
            <a:ext cx="7467600" cy="0"/>
          </a:xfrm>
          <a:prstGeom prst="line">
            <a:avLst/>
          </a:prstGeom>
          <a:noFill/>
          <a:ln w="57150">
            <a:solidFill>
              <a:srgbClr val="E4A13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817" name="Line 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0" y="1295400"/>
            <a:ext cx="7467600" cy="0"/>
          </a:xfrm>
          <a:prstGeom prst="line">
            <a:avLst/>
          </a:prstGeom>
          <a:noFill/>
          <a:ln w="28575">
            <a:solidFill>
              <a:srgbClr val="E4A13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2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5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  <p:sldLayoutId id="2147483726" r:id="rId29"/>
    <p:sldLayoutId id="2147483727" r:id="rId30"/>
    <p:sldLayoutId id="2147483728" r:id="rId3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 build="p" autoUpdateAnimBg="0"/>
    </p:bld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 txBox="1">
            <a:spLocks/>
          </p:cNvSpPr>
          <p:nvPr/>
        </p:nvSpPr>
        <p:spPr>
          <a:xfrm>
            <a:off x="0" y="0"/>
            <a:ext cx="9144000" cy="32766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66CC"/>
              </a:buClr>
              <a:defRPr/>
            </a:pPr>
            <a:endParaRPr lang="en-US" dirty="0" smtClean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Unique E-Business Factors</a:t>
            </a:r>
          </a:p>
        </p:txBody>
      </p:sp>
      <p:sp>
        <p:nvSpPr>
          <p:cNvPr id="29698" name="Content Placeholder 13"/>
          <p:cNvSpPr>
            <a:spLocks noGrp="1"/>
          </p:cNvSpPr>
          <p:nvPr>
            <p:ph idx="1"/>
          </p:nvPr>
        </p:nvSpPr>
        <p:spPr>
          <a:xfrm>
            <a:off x="0" y="1425575"/>
            <a:ext cx="8839200" cy="4648200"/>
          </a:xfrm>
        </p:spPr>
        <p:txBody>
          <a:bodyPr/>
          <a:lstStyle/>
          <a:p>
            <a:pPr eaLnBrk="1" hangingPunct="1"/>
            <a:r>
              <a:rPr lang="en-US" dirty="0" smtClean="0"/>
              <a:t>The Network Effect</a:t>
            </a:r>
          </a:p>
          <a:p>
            <a:pPr lvl="1" eaLnBrk="1" hangingPunct="1"/>
            <a:r>
              <a:rPr lang="en-US" dirty="0" smtClean="0"/>
              <a:t>The </a:t>
            </a:r>
            <a:r>
              <a:rPr lang="en-US" b="1" dirty="0" smtClean="0"/>
              <a:t>network effect</a:t>
            </a:r>
            <a:r>
              <a:rPr lang="en-US" dirty="0" smtClean="0"/>
              <a:t> refers to the increasing value of a network as                                                                          it grows</a:t>
            </a:r>
          </a:p>
          <a:p>
            <a:pPr lvl="2" eaLnBrk="1" hangingPunct="1"/>
            <a:r>
              <a:rPr lang="en-US" dirty="0" smtClean="0"/>
              <a:t>Network                                                                                              becomes more                                                                                         valuable to its                                                                                        users as more a                                                                                   </a:t>
            </a:r>
            <a:r>
              <a:rPr lang="en-US" dirty="0" err="1" smtClean="0"/>
              <a:t>nd</a:t>
            </a:r>
            <a:r>
              <a:rPr lang="en-US" dirty="0" smtClean="0"/>
              <a:t> more users                                                                               connect to it</a:t>
            </a: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63426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7: Understanding E-Business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FF40C5-01F0-40B5-B45C-7C748A415211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742702"/>
            <a:ext cx="5638800" cy="34636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Unique E-Business Factors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Redefining Markets</a:t>
            </a:r>
          </a:p>
          <a:p>
            <a:pPr lvl="1" eaLnBrk="1" hangingPunct="1"/>
            <a:r>
              <a:rPr lang="en-US" dirty="0" smtClean="0"/>
              <a:t>Market redefinition usually takes place in one of two ways</a:t>
            </a:r>
          </a:p>
          <a:p>
            <a:pPr lvl="2" eaLnBrk="1" hangingPunct="1"/>
            <a:r>
              <a:rPr lang="en-US" dirty="0" smtClean="0"/>
              <a:t>By removing traditional marketplace intermediaries (disintermediation)</a:t>
            </a:r>
          </a:p>
          <a:p>
            <a:pPr lvl="2" eaLnBrk="1" hangingPunct="1"/>
            <a:r>
              <a:rPr lang="en-US" dirty="0" smtClean="0"/>
              <a:t>By creating new ways to add value to business transactions, often by introducing new types of intermediaries (</a:t>
            </a:r>
            <a:r>
              <a:rPr lang="en-US" dirty="0" err="1" smtClean="0"/>
              <a:t>reintermediation</a:t>
            </a:r>
            <a:r>
              <a:rPr lang="en-US" dirty="0" smtClean="0"/>
              <a:t>)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7: Understanding E-Business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8FCEBE-81BF-4F5C-B7BD-77F7E73C78A6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Unique E-Business Factors</a:t>
            </a:r>
          </a:p>
        </p:txBody>
      </p:sp>
      <p:sp>
        <p:nvSpPr>
          <p:cNvPr id="31746" name="Content Placeholder 7"/>
          <p:cNvSpPr>
            <a:spLocks noGrp="1"/>
          </p:cNvSpPr>
          <p:nvPr>
            <p:ph idx="1"/>
          </p:nvPr>
        </p:nvSpPr>
        <p:spPr>
          <a:xfrm>
            <a:off x="0" y="1250950"/>
            <a:ext cx="8991600" cy="49974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Redefining Markets (continued)</a:t>
            </a:r>
          </a:p>
          <a:p>
            <a:pPr lvl="1" eaLnBrk="1" hangingPunct="1"/>
            <a:r>
              <a:rPr lang="en-US" sz="2400" b="1" dirty="0" smtClean="0"/>
              <a:t>Disintermediation</a:t>
            </a:r>
            <a:r>
              <a:rPr lang="en-US" sz="2400" dirty="0" smtClean="0"/>
              <a:t> occurs when a market removes its traditional intermediaries</a:t>
            </a:r>
          </a:p>
          <a:p>
            <a:pPr lvl="2"/>
            <a:r>
              <a:rPr lang="en-US" sz="2200" dirty="0" smtClean="0"/>
              <a:t>Computer industry (Dell) </a:t>
            </a:r>
          </a:p>
          <a:p>
            <a:pPr lvl="2"/>
            <a:r>
              <a:rPr lang="en-US" sz="2200" dirty="0" smtClean="0"/>
              <a:t>Travel industry</a:t>
            </a:r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7: Understanding E-Business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40C178-F366-4658-AB2B-4CEB7A12E06D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74" y="3403600"/>
            <a:ext cx="6806252" cy="284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Unique E-Business Factors</a:t>
            </a:r>
          </a:p>
        </p:txBody>
      </p:sp>
      <p:sp>
        <p:nvSpPr>
          <p:cNvPr id="32770" name="Content Placeholder 7"/>
          <p:cNvSpPr>
            <a:spLocks noGrp="1"/>
          </p:cNvSpPr>
          <p:nvPr>
            <p:ph sz="half" idx="1"/>
          </p:nvPr>
        </p:nvSpPr>
        <p:spPr>
          <a:xfrm>
            <a:off x="-1" y="1321526"/>
            <a:ext cx="4249783" cy="4948645"/>
          </a:xfrm>
        </p:spPr>
        <p:txBody>
          <a:bodyPr/>
          <a:lstStyle/>
          <a:p>
            <a:pPr eaLnBrk="1" hangingPunct="1"/>
            <a:r>
              <a:rPr lang="en-US" dirty="0" smtClean="0"/>
              <a:t>Redefining Markets (continued)</a:t>
            </a:r>
          </a:p>
          <a:p>
            <a:pPr lvl="1" eaLnBrk="1" hangingPunct="1"/>
            <a:r>
              <a:rPr lang="en-US" b="1" dirty="0" err="1" smtClean="0"/>
              <a:t>Reintermediation</a:t>
            </a:r>
            <a:r>
              <a:rPr lang="en-US" dirty="0" smtClean="0"/>
              <a:t> occurs when an                             e-business introduces                 a new type of </a:t>
            </a:r>
            <a:r>
              <a:rPr lang="en-US" b="1" dirty="0" smtClean="0"/>
              <a:t>intermediary</a:t>
            </a:r>
            <a:r>
              <a:rPr lang="en-US" dirty="0" smtClean="0"/>
              <a:t> into the marketspace</a:t>
            </a:r>
          </a:p>
          <a:p>
            <a:pPr lvl="2"/>
            <a:r>
              <a:rPr lang="en-US" dirty="0" smtClean="0"/>
              <a:t>Dell, Hewlett-Packard, and other online versions of stores</a:t>
            </a:r>
          </a:p>
          <a:p>
            <a:pPr lvl="2"/>
            <a:r>
              <a:rPr lang="en-US" dirty="0" err="1" smtClean="0"/>
              <a:t>Orbitz</a:t>
            </a:r>
            <a:r>
              <a:rPr lang="en-US" dirty="0" smtClean="0"/>
              <a:t> and Hotels.com in the travel industry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60" y="2510568"/>
            <a:ext cx="4038600" cy="2792313"/>
          </a:xfrm>
        </p:spPr>
      </p:pic>
      <p:sp>
        <p:nvSpPr>
          <p:cNvPr id="32772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7: Understanding E-Business</a:t>
            </a:r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58E21A-695C-4506-A591-8A4608D9924D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Unique E-Business Factors</a:t>
            </a:r>
          </a:p>
        </p:txBody>
      </p:sp>
      <p:sp>
        <p:nvSpPr>
          <p:cNvPr id="33794" name="Content Placeholder 10"/>
          <p:cNvSpPr>
            <a:spLocks noGrp="1"/>
          </p:cNvSpPr>
          <p:nvPr>
            <p:ph idx="1"/>
          </p:nvPr>
        </p:nvSpPr>
        <p:spPr>
          <a:xfrm>
            <a:off x="0" y="1346200"/>
            <a:ext cx="8991600" cy="4902200"/>
          </a:xfrm>
        </p:spPr>
        <p:txBody>
          <a:bodyPr/>
          <a:lstStyle/>
          <a:p>
            <a:pPr eaLnBrk="1" hangingPunct="1"/>
            <a:r>
              <a:rPr lang="en-US" dirty="0" smtClean="0"/>
              <a:t>Personalization and Customization</a:t>
            </a:r>
          </a:p>
          <a:p>
            <a:pPr lvl="1" eaLnBrk="1" hangingPunct="1"/>
            <a:r>
              <a:rPr lang="en-US" b="1" dirty="0" smtClean="0"/>
              <a:t>Personalization</a:t>
            </a:r>
            <a:r>
              <a:rPr lang="en-US" dirty="0" smtClean="0"/>
              <a:t> is an automatic process that tailors webpage content to fit the profile of a specific target audience, or that automatically tailors webpage content for an individual visitor based on his or her actions at a site</a:t>
            </a:r>
          </a:p>
          <a:p>
            <a:pPr lvl="1" eaLnBrk="1" hangingPunct="1"/>
            <a:r>
              <a:rPr lang="en-US" b="1" dirty="0" smtClean="0"/>
              <a:t>Customization</a:t>
            </a:r>
            <a:r>
              <a:rPr lang="en-US" dirty="0" smtClean="0"/>
              <a:t> is a manual process that allows a viewer to manage webpage content by selecting viewing preferences or by creating and updating a personal profile</a:t>
            </a: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7: Understanding E-Business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ED494D-FE0D-4291-ADA0-E5DE1B707016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E-Business Models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Exactly how a commercial website generates revenue might not be obvious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/>
              <a:t>Business model </a:t>
            </a:r>
            <a:r>
              <a:rPr lang="en-US" dirty="0" smtClean="0"/>
              <a:t>is the way a company operates to generate revenue, create profits (the excess of revenue over expenses), and continue as a viable business entity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Individual e-businesses optimize factors such as geography, time, space, the network effect, personalization, and customization within the framework of their e-business model</a:t>
            </a: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7: Understanding E-Business</a:t>
            </a: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594722-A5AD-40F2-B847-0794311120BA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E-Business Models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18" y="1503923"/>
            <a:ext cx="5847164" cy="4762059"/>
          </a:xfrm>
        </p:spPr>
      </p:pic>
      <p:sp>
        <p:nvSpPr>
          <p:cNvPr id="3584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7: Understanding E-Business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C4CBD3-17C8-44E8-BDBA-51ED410E45B9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E-Business Models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E-businesses often operate using a mix of </a:t>
            </a:r>
            <a:br>
              <a:rPr lang="en-US" dirty="0" smtClean="0"/>
            </a:br>
            <a:r>
              <a:rPr lang="en-US" dirty="0" smtClean="0"/>
              <a:t>e-business models and revenue-generation methods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Offering subscription-based content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Selling advertising space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Earning referral fees by providing links to other e-businesses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Selling proprietary e-business technologies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Providing a channel for business partners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Participating in an affiliate marketing program</a:t>
            </a:r>
            <a:endParaRPr lang="en-US" dirty="0"/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7: Understanding E-Business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68665C-054E-4426-9A63-4402A7869635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E-Business Models</a:t>
            </a:r>
          </a:p>
        </p:txBody>
      </p:sp>
      <p:sp>
        <p:nvSpPr>
          <p:cNvPr id="37890" name="Content Placeholder 19"/>
          <p:cNvSpPr>
            <a:spLocks noGrp="1"/>
          </p:cNvSpPr>
          <p:nvPr>
            <p:ph idx="1"/>
          </p:nvPr>
        </p:nvSpPr>
        <p:spPr>
          <a:xfrm>
            <a:off x="0" y="1308100"/>
            <a:ext cx="8991600" cy="4940300"/>
          </a:xfrm>
        </p:spPr>
        <p:txBody>
          <a:bodyPr/>
          <a:lstStyle/>
          <a:p>
            <a:pPr eaLnBrk="1" hangingPunct="1"/>
            <a:r>
              <a:rPr lang="en-US" b="1" dirty="0" smtClean="0"/>
              <a:t>Business-to-Consumer (B2C)</a:t>
            </a:r>
          </a:p>
          <a:p>
            <a:pPr lvl="1" eaLnBrk="1" hangingPunct="1"/>
            <a:r>
              <a:rPr lang="en-US" b="1" dirty="0" smtClean="0"/>
              <a:t>E-retail</a:t>
            </a:r>
            <a:r>
              <a:rPr lang="en-US" dirty="0" smtClean="0"/>
              <a:t> business model that generates revenues by </a:t>
            </a:r>
          </a:p>
          <a:p>
            <a:pPr lvl="2" eaLnBrk="1" hangingPunct="1"/>
            <a:r>
              <a:rPr lang="en-US" dirty="0" smtClean="0"/>
              <a:t>Selling products and services directly to consumers</a:t>
            </a:r>
          </a:p>
          <a:p>
            <a:pPr lvl="2" eaLnBrk="1" hangingPunct="1"/>
            <a:r>
              <a:rPr lang="en-US" dirty="0" smtClean="0"/>
              <a:t>Selling website advertising space</a:t>
            </a:r>
          </a:p>
          <a:p>
            <a:pPr lvl="2" eaLnBrk="1" hangingPunct="1"/>
            <a:r>
              <a:rPr lang="en-US" dirty="0" smtClean="0"/>
              <a:t>Charging subscription or </a:t>
            </a:r>
            <a:r>
              <a:rPr lang="en-US" dirty="0" err="1" smtClean="0"/>
              <a:t>memberfees</a:t>
            </a:r>
            <a:r>
              <a:rPr lang="en-US" dirty="0" smtClean="0"/>
              <a:t> for premium content</a:t>
            </a:r>
          </a:p>
          <a:p>
            <a:pPr lvl="1" eaLnBrk="1" hangingPunct="1"/>
            <a:r>
              <a:rPr lang="en-US" dirty="0" smtClean="0"/>
              <a:t>Most traditional brick-and-mortar retailers and catalog merchants now are brick-and-click                   e-retailers</a:t>
            </a:r>
          </a:p>
        </p:txBody>
      </p:sp>
      <p:sp>
        <p:nvSpPr>
          <p:cNvPr id="37891" name="Footer Placeholder 5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7: Understanding E-Business</a:t>
            </a:r>
          </a:p>
        </p:txBody>
      </p:sp>
      <p:sp>
        <p:nvSpPr>
          <p:cNvPr id="37892" name="Slide Number Placeholder 6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D56FD3-50D9-42E1-B45A-5865C17D8364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E-Business Models</a:t>
            </a:r>
          </a:p>
        </p:txBody>
      </p:sp>
      <p:sp>
        <p:nvSpPr>
          <p:cNvPr id="39938" name="Content Placeholder 7"/>
          <p:cNvSpPr>
            <a:spLocks noGrp="1"/>
          </p:cNvSpPr>
          <p:nvPr>
            <p:ph idx="1"/>
          </p:nvPr>
        </p:nvSpPr>
        <p:spPr>
          <a:xfrm>
            <a:off x="0" y="1320800"/>
            <a:ext cx="9004300" cy="48895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Business-to-Consumer (B2C) (continued)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b="1" dirty="0" smtClean="0"/>
              <a:t>Pure-play e-retailers</a:t>
            </a:r>
            <a:r>
              <a:rPr lang="en-US" sz="2600" dirty="0" smtClean="0"/>
              <a:t> operate only online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b="1" dirty="0" smtClean="0"/>
              <a:t>Niche market</a:t>
            </a:r>
            <a:r>
              <a:rPr lang="en-US" sz="2600" dirty="0" smtClean="0"/>
              <a:t> is a small segment within a larger market and enables some pure-play e-retailers to succeed by avoiding competition with larger e-businesses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/>
              <a:t>Advertising </a:t>
            </a:r>
            <a:r>
              <a:rPr lang="en-US" sz="2600" dirty="0"/>
              <a:t>Revenues – some B2C e-businesses offer free content (apps, information, links games, etc.) and generate revenue by selling advertising at their sites</a:t>
            </a:r>
            <a:endParaRPr lang="en-US" sz="2200" dirty="0"/>
          </a:p>
          <a:p>
            <a:pPr lvl="2"/>
            <a:r>
              <a:rPr lang="en-US" sz="2200" dirty="0"/>
              <a:t>Go directly to advertised website by clicking a </a:t>
            </a:r>
            <a:r>
              <a:rPr lang="en-US" sz="2200" b="1" dirty="0"/>
              <a:t>click-through</a:t>
            </a:r>
          </a:p>
          <a:p>
            <a:pPr lvl="2"/>
            <a:r>
              <a:rPr lang="en-US" sz="2200" b="1" dirty="0"/>
              <a:t>Per-click</a:t>
            </a:r>
            <a:r>
              <a:rPr lang="en-US" sz="2200" dirty="0"/>
              <a:t> revenue method</a:t>
            </a:r>
          </a:p>
          <a:p>
            <a:pPr lvl="2"/>
            <a:r>
              <a:rPr lang="en-US" sz="2200" b="1" dirty="0"/>
              <a:t>Cost per impression (CPI) method</a:t>
            </a:r>
          </a:p>
          <a:p>
            <a:pPr lvl="1" eaLnBrk="1" hangingPunct="1">
              <a:lnSpc>
                <a:spcPct val="80000"/>
              </a:lnSpc>
            </a:pPr>
            <a:endParaRPr lang="en-US" b="1" dirty="0" smtClean="0"/>
          </a:p>
        </p:txBody>
      </p:sp>
      <p:sp>
        <p:nvSpPr>
          <p:cNvPr id="39939" name="Footer Placeholder 5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7: Understanding E-Business</a:t>
            </a:r>
          </a:p>
        </p:txBody>
      </p:sp>
      <p:sp>
        <p:nvSpPr>
          <p:cNvPr id="39940" name="Slide Number Placeholder 6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C282FB-12F2-4AA8-865C-103C908BAC91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Objectives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Describe the origins of electronic business transactions, including the electronic funds transfer (</a:t>
            </a:r>
            <a:r>
              <a:rPr lang="en-US" smtClean="0"/>
              <a:t>EFT) </a:t>
            </a:r>
            <a:r>
              <a:rPr lang="en-US" dirty="0" smtClean="0"/>
              <a:t>system, the electronic data interchange (EDI) standard, and value-added networks (VANs)</a:t>
            </a:r>
          </a:p>
          <a:p>
            <a:pPr eaLnBrk="1" hangingPunct="1"/>
            <a:r>
              <a:rPr lang="en-US" dirty="0" smtClean="0"/>
              <a:t>Discuss unique e-business factors and identify e-businesses that use them</a:t>
            </a: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7: Understanding E-Business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BF2364-57B2-4135-8EFC-5C28B5E98B0F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E-Business Models</a:t>
            </a:r>
          </a:p>
        </p:txBody>
      </p:sp>
      <p:sp>
        <p:nvSpPr>
          <p:cNvPr id="43010" name="Content Placeholder 12"/>
          <p:cNvSpPr>
            <a:spLocks noGrp="1"/>
          </p:cNvSpPr>
          <p:nvPr>
            <p:ph idx="1"/>
          </p:nvPr>
        </p:nvSpPr>
        <p:spPr>
          <a:xfrm>
            <a:off x="1" y="1312816"/>
            <a:ext cx="8969454" cy="4795884"/>
          </a:xfrm>
        </p:spPr>
        <p:txBody>
          <a:bodyPr/>
          <a:lstStyle/>
          <a:p>
            <a:pPr eaLnBrk="1" hangingPunct="1"/>
            <a:r>
              <a:rPr lang="en-US" dirty="0" smtClean="0"/>
              <a:t>Business-to-Consumer (B2C) (continued)</a:t>
            </a:r>
          </a:p>
          <a:p>
            <a:pPr lvl="1"/>
            <a:r>
              <a:rPr lang="en-US" dirty="0" smtClean="0"/>
              <a:t>Subscription Fees – Another way for B2C                         e-business to                                                             generate revenue                                           involving fees for                                                 premium content                                                       or an app</a:t>
            </a:r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7: Understanding E-Business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426F49-9D03-4A3B-A083-2F69A4201D50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9118" y="2603500"/>
            <a:ext cx="5280337" cy="364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34240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E-Business Models</a:t>
            </a:r>
          </a:p>
        </p:txBody>
      </p:sp>
      <p:sp>
        <p:nvSpPr>
          <p:cNvPr id="43010" name="Content Placeholder 12"/>
          <p:cNvSpPr>
            <a:spLocks noGrp="1"/>
          </p:cNvSpPr>
          <p:nvPr>
            <p:ph idx="1"/>
          </p:nvPr>
        </p:nvSpPr>
        <p:spPr>
          <a:xfrm>
            <a:off x="0" y="1312816"/>
            <a:ext cx="9143999" cy="4922884"/>
          </a:xfrm>
        </p:spPr>
        <p:txBody>
          <a:bodyPr/>
          <a:lstStyle/>
          <a:p>
            <a:pPr eaLnBrk="1" hangingPunct="1"/>
            <a:r>
              <a:rPr lang="en-US" dirty="0" smtClean="0"/>
              <a:t>Business-to-Consumer (B2C) (continued)</a:t>
            </a:r>
          </a:p>
          <a:p>
            <a:pPr lvl="1"/>
            <a:r>
              <a:rPr lang="en-US" sz="2400" dirty="0" smtClean="0"/>
              <a:t>Businesses use social media to promote individual businesses and specific industries, to sell products and services, or to generate revenue by selling advertising space</a:t>
            </a:r>
          </a:p>
          <a:p>
            <a:pPr lvl="1"/>
            <a:r>
              <a:rPr lang="en-US" sz="2400" dirty="0" smtClean="0"/>
              <a:t>Businesses use social                                                                         media to show pictures                                                                               and links to products</a:t>
            </a:r>
          </a:p>
          <a:p>
            <a:pPr lvl="1"/>
            <a:endParaRPr lang="en-US" dirty="0" smtClean="0"/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7: Understanding E-Business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426F49-9D03-4A3B-A083-2F69A4201D50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4200" y="3027948"/>
            <a:ext cx="4646023" cy="320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4329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E-Business Models</a:t>
            </a:r>
          </a:p>
        </p:txBody>
      </p:sp>
      <p:sp>
        <p:nvSpPr>
          <p:cNvPr id="43010" name="Content Placeholder 12"/>
          <p:cNvSpPr>
            <a:spLocks noGrp="1"/>
          </p:cNvSpPr>
          <p:nvPr>
            <p:ph idx="1"/>
          </p:nvPr>
        </p:nvSpPr>
        <p:spPr>
          <a:xfrm>
            <a:off x="0" y="1333500"/>
            <a:ext cx="8991600" cy="4914900"/>
          </a:xfrm>
        </p:spPr>
        <p:txBody>
          <a:bodyPr/>
          <a:lstStyle/>
          <a:p>
            <a:pPr eaLnBrk="1" hangingPunct="1"/>
            <a:r>
              <a:rPr lang="en-US" dirty="0" smtClean="0"/>
              <a:t>Consumer-to-Business (C2B)</a:t>
            </a:r>
          </a:p>
          <a:p>
            <a:pPr lvl="1" eaLnBrk="1" hangingPunct="1"/>
            <a:r>
              <a:rPr lang="en-US" dirty="0" smtClean="0"/>
              <a:t>Allows a buyer to name his or her own price for specific goods or services which are then presented to multiple sellers (</a:t>
            </a:r>
            <a:r>
              <a:rPr lang="en-US" b="1" dirty="0" smtClean="0"/>
              <a:t>reverse auction</a:t>
            </a:r>
            <a:r>
              <a:rPr lang="en-US" dirty="0" smtClean="0"/>
              <a:t>)</a:t>
            </a:r>
          </a:p>
          <a:p>
            <a:pPr lvl="2" eaLnBrk="1" hangingPunct="1"/>
            <a:r>
              <a:rPr lang="en-US" dirty="0" smtClean="0"/>
              <a:t>When a seller accepts a buyer’s offer, the buyer’s credit card is immediately charged</a:t>
            </a:r>
          </a:p>
          <a:p>
            <a:pPr lvl="2" eaLnBrk="1" hangingPunct="1"/>
            <a:r>
              <a:rPr lang="en-US" dirty="0" smtClean="0"/>
              <a:t>Revenues are generated via booking fees and commissions on accepted offers</a:t>
            </a:r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7: Understanding E-Business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426F49-9D03-4A3B-A083-2F69A4201D50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2155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E-Business Models</a:t>
            </a:r>
          </a:p>
        </p:txBody>
      </p:sp>
      <p:sp>
        <p:nvSpPr>
          <p:cNvPr id="44034" name="Content Placeholder 11"/>
          <p:cNvSpPr>
            <a:spLocks noGrp="1"/>
          </p:cNvSpPr>
          <p:nvPr>
            <p:ph idx="1"/>
          </p:nvPr>
        </p:nvSpPr>
        <p:spPr>
          <a:xfrm>
            <a:off x="0" y="1320800"/>
            <a:ext cx="8839200" cy="4752975"/>
          </a:xfrm>
        </p:spPr>
        <p:txBody>
          <a:bodyPr/>
          <a:lstStyle/>
          <a:p>
            <a:pPr eaLnBrk="1" hangingPunct="1"/>
            <a:r>
              <a:rPr lang="en-US" dirty="0" smtClean="0"/>
              <a:t>Consumer-to-Consumer (C2C)</a:t>
            </a:r>
          </a:p>
          <a:p>
            <a:pPr lvl="1" eaLnBrk="1" hangingPunct="1"/>
            <a:r>
              <a:rPr lang="en-US" sz="2600" dirty="0" smtClean="0"/>
              <a:t>Brings individual buyers and sellers together in an online marketspace (</a:t>
            </a:r>
            <a:r>
              <a:rPr lang="en-US" sz="2600" b="1" dirty="0" smtClean="0"/>
              <a:t>forward auctions</a:t>
            </a:r>
            <a:r>
              <a:rPr lang="en-US" sz="2600" dirty="0" smtClean="0"/>
              <a:t>)</a:t>
            </a:r>
          </a:p>
          <a:p>
            <a:pPr lvl="1" eaLnBrk="1" hangingPunct="1"/>
            <a:r>
              <a:rPr lang="en-US" sz="2600" dirty="0" smtClean="0"/>
              <a:t>Generates revenues via transaction fees, sales commissions, subscription fees, and personal ad fees</a:t>
            </a:r>
          </a:p>
          <a:p>
            <a:pPr lvl="1" eaLnBrk="1" hangingPunct="1"/>
            <a:r>
              <a:rPr lang="en-US" sz="2600" dirty="0" smtClean="0"/>
              <a:t>Some allow members to exchange items of equal value</a:t>
            </a:r>
          </a:p>
          <a:p>
            <a:pPr lvl="2"/>
            <a:r>
              <a:rPr lang="en-US" dirty="0" smtClean="0"/>
              <a:t>Generate revenue via small subscription or membership fee, advertising, or charging for extra services</a:t>
            </a: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7: Understanding E-Business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268F21-F777-4D1F-99AD-D3407A12520A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E-Business Models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24" y="1454331"/>
            <a:ext cx="6880535" cy="4750526"/>
          </a:xfrm>
        </p:spPr>
      </p:pic>
      <p:sp>
        <p:nvSpPr>
          <p:cNvPr id="45059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7: Understanding E-Business</a:t>
            </a: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96EE44-C6B7-4DBD-9CB6-E7BE2F5E9E58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E-Business Models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495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Business-to-Business (B2B)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Transactions account for largest share of total e-business revenue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B2B e-business models generate revenues in a number of ways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Business directory listing fees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Website advertising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Subscription or membership fees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Referral fees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Transaction fees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7: Understanding E-Business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272D46-3E8E-44E7-817D-9092E0CD4965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E-Business Models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Business-to-Business (B2B) (continued)</a:t>
            </a:r>
          </a:p>
          <a:p>
            <a:pPr lvl="1" eaLnBrk="1" hangingPunct="1"/>
            <a:r>
              <a:rPr lang="en-US" dirty="0" smtClean="0"/>
              <a:t>B2B e-business models generate revenues in a number of ways</a:t>
            </a:r>
          </a:p>
          <a:p>
            <a:pPr lvl="2" eaLnBrk="1" hangingPunct="1"/>
            <a:r>
              <a:rPr lang="en-US" dirty="0" smtClean="0"/>
              <a:t>Sales commissions</a:t>
            </a:r>
          </a:p>
          <a:p>
            <a:pPr lvl="2" eaLnBrk="1" hangingPunct="1"/>
            <a:r>
              <a:rPr lang="en-US" dirty="0" smtClean="0"/>
              <a:t>Website hosting fees</a:t>
            </a:r>
          </a:p>
          <a:p>
            <a:pPr lvl="2" eaLnBrk="1" hangingPunct="1"/>
            <a:r>
              <a:rPr lang="en-US" dirty="0" smtClean="0"/>
              <a:t>File storage fees</a:t>
            </a:r>
          </a:p>
          <a:p>
            <a:pPr lvl="2" eaLnBrk="1" hangingPunct="1"/>
            <a:r>
              <a:rPr lang="en-US" dirty="0" smtClean="0"/>
              <a:t>Software licensing and rental fees</a:t>
            </a:r>
          </a:p>
          <a:p>
            <a:pPr lvl="2" eaLnBrk="1" hangingPunct="1"/>
            <a:r>
              <a:rPr lang="en-US" dirty="0" smtClean="0"/>
              <a:t>Affiliate marketing programs</a:t>
            </a:r>
          </a:p>
          <a:p>
            <a:pPr lvl="2" eaLnBrk="1" hangingPunct="1"/>
            <a:endParaRPr lang="en-US" dirty="0" smtClean="0"/>
          </a:p>
          <a:p>
            <a:pPr lvl="2" eaLnBrk="1" hangingPunct="1"/>
            <a:endParaRPr lang="en-US" dirty="0" smtClean="0"/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7: Understanding E-Business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45E2DB-E85C-47E7-B70A-54332D5F95E0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E-Business Models</a:t>
            </a:r>
          </a:p>
        </p:txBody>
      </p:sp>
      <p:sp>
        <p:nvSpPr>
          <p:cNvPr id="48130" name="Content Placeholder 8"/>
          <p:cNvSpPr>
            <a:spLocks noGrp="1"/>
          </p:cNvSpPr>
          <p:nvPr>
            <p:ph idx="1"/>
          </p:nvPr>
        </p:nvSpPr>
        <p:spPr>
          <a:xfrm>
            <a:off x="0" y="1260474"/>
            <a:ext cx="9144000" cy="5095875"/>
          </a:xfrm>
        </p:spPr>
        <p:txBody>
          <a:bodyPr/>
          <a:lstStyle/>
          <a:p>
            <a:pPr eaLnBrk="1" hangingPunct="1"/>
            <a:r>
              <a:rPr lang="en-US" dirty="0" smtClean="0"/>
              <a:t>Business-to-Business (B2B) (continued)</a:t>
            </a:r>
          </a:p>
          <a:p>
            <a:pPr lvl="1"/>
            <a:r>
              <a:rPr lang="en-US" dirty="0" smtClean="0"/>
              <a:t>Some B2B e-businesses aggregate business information and generate revenue from directory listing fees and                                                                        advertising</a:t>
            </a:r>
          </a:p>
          <a:p>
            <a:pPr lvl="1"/>
            <a:endParaRPr lang="en-US" dirty="0" smtClean="0"/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7: Understanding E-Business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605C8C-557A-47DE-ABB3-297BB312746A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594" y="2781300"/>
            <a:ext cx="5390098" cy="346882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E-Business Models</a:t>
            </a:r>
          </a:p>
        </p:txBody>
      </p:sp>
      <p:sp>
        <p:nvSpPr>
          <p:cNvPr id="48130" name="Content Placeholder 8"/>
          <p:cNvSpPr>
            <a:spLocks noGrp="1"/>
          </p:cNvSpPr>
          <p:nvPr>
            <p:ph idx="1"/>
          </p:nvPr>
        </p:nvSpPr>
        <p:spPr>
          <a:xfrm>
            <a:off x="0" y="1320800"/>
            <a:ext cx="8991600" cy="4927600"/>
          </a:xfrm>
        </p:spPr>
        <p:txBody>
          <a:bodyPr/>
          <a:lstStyle/>
          <a:p>
            <a:pPr eaLnBrk="1" hangingPunct="1"/>
            <a:r>
              <a:rPr lang="en-US" dirty="0" smtClean="0"/>
              <a:t>Business-to-Business (B2B) (continued)</a:t>
            </a:r>
          </a:p>
          <a:p>
            <a:pPr lvl="1" eaLnBrk="1" hangingPunct="1"/>
            <a:r>
              <a:rPr lang="en-US" sz="2600" dirty="0" smtClean="0"/>
              <a:t>B2B Exchanges -- create online marketspaces in which businesses                                                                            can buy and sell                                                                            with each other                                                                                                         following                                                                            predetermined                                                                          exchange rules.</a:t>
            </a:r>
            <a:endParaRPr lang="en-US" dirty="0" smtClean="0"/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7: Understanding E-Business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605C8C-557A-47DE-ABB3-297BB312746A}" type="slidenum">
              <a:rPr lang="en-US" smtClean="0"/>
              <a:pPr/>
              <a:t>28</a:t>
            </a:fld>
            <a:endParaRPr lang="en-US" smtClean="0"/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4481" y="2540001"/>
            <a:ext cx="541712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808266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E-Business Models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Business-to-Business (B2B) (continued)</a:t>
            </a:r>
          </a:p>
          <a:p>
            <a:pPr lvl="1" eaLnBrk="1" hangingPunct="1"/>
            <a:r>
              <a:rPr lang="en-US" dirty="0" smtClean="0"/>
              <a:t>Affiliate Marketing Programs</a:t>
            </a:r>
          </a:p>
          <a:p>
            <a:pPr lvl="2"/>
            <a:r>
              <a:rPr lang="en-US" b="1" dirty="0" smtClean="0"/>
              <a:t>Affiliate marketing program</a:t>
            </a:r>
            <a:r>
              <a:rPr lang="en-US" dirty="0" smtClean="0"/>
              <a:t> is a referral marketing program designed to drive visitor traffic to a website</a:t>
            </a:r>
            <a:endParaRPr lang="en-US" b="1" dirty="0" smtClean="0"/>
          </a:p>
          <a:p>
            <a:pPr lvl="3" eaLnBrk="1" hangingPunct="1"/>
            <a:r>
              <a:rPr lang="en-US" dirty="0" smtClean="0"/>
              <a:t>Affiliate marketing program participant, sometimes called associate, adds a link to the e-business website from own website</a:t>
            </a:r>
          </a:p>
          <a:p>
            <a:pPr lvl="3" eaLnBrk="1" hangingPunct="1"/>
            <a:r>
              <a:rPr lang="en-US" dirty="0" smtClean="0"/>
              <a:t>Associate earns a commission or referral fee when viewer clicks-through to the sponsoring e-business’ website; sometimes earns more if the visitor makes a purchase</a:t>
            </a:r>
          </a:p>
          <a:p>
            <a:pPr lvl="4" eaLnBrk="1" hangingPunct="1"/>
            <a:r>
              <a:rPr lang="en-US" dirty="0" smtClean="0"/>
              <a:t>Amazon Associates program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915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7: Understanding E-Business</a:t>
            </a:r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9164E5-460A-448F-9988-F342DA426162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Objectives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Define common e-business models and explain how each model generates revenue</a:t>
            </a:r>
          </a:p>
          <a:p>
            <a:pPr eaLnBrk="1" hangingPunct="1"/>
            <a:r>
              <a:rPr lang="en-US" dirty="0" smtClean="0"/>
              <a:t>Describe the e-retailing storefront software, merchant accounts, and payment-processing services needed to create and operate an online store</a:t>
            </a: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7: Understanding E-Business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24A844-1652-433C-B786-F76710973474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E-Business Models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320800"/>
            <a:ext cx="8991600" cy="4927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Business-to-Business (B2B) (continued)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Technology Providers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Portion of total B2B e-business is conducted between    e-businesses and their technology providers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ISPs (Internet service providers) and NSPs (network service providers) provide the Internet communications infrastructure (AOL, Verizon, Comcast, AT&amp;T)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Other technology providers develop and sell the networking hardware and software that enables online business activities (Oracle, Microsoft, IBM, HP, SAP, and Cisco Systems)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E-businesses that sell their proprietary technologies to other e-businesses</a:t>
            </a:r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690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7: Understanding E-Business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C5E0A1-8E31-43A7-8CFA-EAF3F4440EF1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E-Business Models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270000"/>
            <a:ext cx="8991600" cy="4978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Business-to-Business (B2B) (continued)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Technology Providers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Web hosting</a:t>
            </a:r>
            <a:r>
              <a:rPr lang="en-US" dirty="0" smtClean="0"/>
              <a:t> companies provide web and database server storage and server administration services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/>
              <a:t>Shared </a:t>
            </a:r>
            <a:r>
              <a:rPr lang="en-US" b="1" dirty="0" smtClean="0"/>
              <a:t>hosting</a:t>
            </a:r>
            <a:r>
              <a:rPr lang="en-US" dirty="0" smtClean="0"/>
              <a:t> – multiple e-businesses share a single web server owned by the hosting company</a:t>
            </a:r>
            <a:endParaRPr lang="en-US" b="1" dirty="0"/>
          </a:p>
          <a:p>
            <a:pPr lvl="3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/>
              <a:t>Dedicated </a:t>
            </a:r>
            <a:r>
              <a:rPr lang="en-US" b="1" dirty="0" smtClean="0"/>
              <a:t>hosting </a:t>
            </a:r>
            <a:r>
              <a:rPr lang="en-US" dirty="0" smtClean="0"/>
              <a:t>– exclusive use of an entire server(s)</a:t>
            </a:r>
            <a:endParaRPr lang="en-US" b="1" dirty="0"/>
          </a:p>
          <a:p>
            <a:pPr lvl="3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/>
              <a:t>Colocation</a:t>
            </a:r>
            <a:r>
              <a:rPr lang="en-US" dirty="0" smtClean="0"/>
              <a:t> – e-business have their own servers, yet contract with web hosting to store their servers at the host’s facility</a:t>
            </a:r>
            <a:endParaRPr lang="en-US" b="1" dirty="0"/>
          </a:p>
          <a:p>
            <a:pPr lvl="3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/>
              <a:t>Managed </a:t>
            </a:r>
            <a:r>
              <a:rPr lang="en-US" b="1" dirty="0" smtClean="0"/>
              <a:t>hosting</a:t>
            </a:r>
            <a:r>
              <a:rPr lang="en-US" dirty="0" smtClean="0"/>
              <a:t> – web hosting company builds, customizes, manages, and supports dedicated e-business servers for clients, who pay a flat monthly fee</a:t>
            </a:r>
            <a:endParaRPr lang="en-US" b="1" dirty="0"/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690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7: Understanding E-Business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C5E0A1-8E31-43A7-8CFA-EAF3F4440EF1}" type="slidenum">
              <a:rPr lang="en-US" smtClean="0"/>
              <a:pPr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18145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E-Business Models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282700"/>
            <a:ext cx="9042400" cy="50863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Business-to-Business (B2B) (continued)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Technology Providers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Online storage service</a:t>
            </a:r>
            <a:r>
              <a:rPr lang="en-US" dirty="0" smtClean="0"/>
              <a:t> uses remote server or the cloud to store data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Application </a:t>
            </a:r>
            <a:r>
              <a:rPr lang="en-US" b="1" dirty="0"/>
              <a:t>service provider (ASP</a:t>
            </a:r>
            <a:r>
              <a:rPr lang="en-US" b="1" dirty="0" smtClean="0"/>
              <a:t>) </a:t>
            </a:r>
            <a:r>
              <a:rPr lang="en-US" dirty="0" smtClean="0"/>
              <a:t>develops and maintains its own business application software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Employee collaboration software allows employees to share documents, calendars, contacts, and other information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Content </a:t>
            </a:r>
            <a:r>
              <a:rPr lang="en-US" b="1" dirty="0"/>
              <a:t>delivery network (CDN)</a:t>
            </a:r>
            <a:r>
              <a:rPr lang="en-US" dirty="0"/>
              <a:t> is a dedicated network of servers located in different geographical areas of the country that store, or cache, webpage content from high-traffic websites for a fee</a:t>
            </a:r>
            <a:endParaRPr lang="en-US" b="1" dirty="0"/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b="1" dirty="0"/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b="1" dirty="0" smtClean="0"/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690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7: Understanding E-Business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C5E0A1-8E31-43A7-8CFA-EAF3F4440EF1}" type="slidenum">
              <a:rPr lang="en-US" smtClean="0"/>
              <a:pPr/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7206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E-Business Models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060950"/>
          </a:xfrm>
        </p:spPr>
        <p:txBody>
          <a:bodyPr/>
          <a:lstStyle/>
          <a:p>
            <a:pPr eaLnBrk="1" hangingPunct="1"/>
            <a:r>
              <a:rPr lang="en-US" dirty="0" smtClean="0"/>
              <a:t>Business-to-Business (B2B) (continued)</a:t>
            </a:r>
          </a:p>
          <a:p>
            <a:pPr lvl="1" eaLnBrk="1" hangingPunct="1"/>
            <a:r>
              <a:rPr lang="en-US" dirty="0" smtClean="0"/>
              <a:t>Supply Chain Management</a:t>
            </a:r>
          </a:p>
          <a:p>
            <a:pPr lvl="2" eaLnBrk="1" hangingPunct="1"/>
            <a:r>
              <a:rPr lang="en-US" dirty="0" smtClean="0"/>
              <a:t>A </a:t>
            </a:r>
            <a:r>
              <a:rPr lang="en-US" b="1" dirty="0" smtClean="0"/>
              <a:t>supply chain</a:t>
            </a:r>
            <a:r>
              <a:rPr lang="en-US" dirty="0" smtClean="0"/>
              <a:t> consists of all the entities involved in creating and distributing products to end users</a:t>
            </a:r>
          </a:p>
          <a:p>
            <a:pPr lvl="2" eaLnBrk="1" hangingPunct="1"/>
            <a:r>
              <a:rPr lang="en-US" dirty="0" smtClean="0"/>
              <a:t>Many transactions are conducted over an </a:t>
            </a:r>
            <a:r>
              <a:rPr lang="en-US" b="1" dirty="0" smtClean="0"/>
              <a:t>extranet</a:t>
            </a:r>
            <a:r>
              <a:rPr lang="en-US" dirty="0" smtClean="0"/>
              <a:t>, which is a private network that uses Internet technologies to connect a business with its suppliers and business partners</a:t>
            </a:r>
          </a:p>
          <a:p>
            <a:pPr lvl="3"/>
            <a:r>
              <a:rPr lang="en-US" dirty="0" smtClean="0"/>
              <a:t>Less expensive option than value-added networks (VANs)</a:t>
            </a:r>
          </a:p>
        </p:txBody>
      </p:sp>
      <p:sp>
        <p:nvSpPr>
          <p:cNvPr id="51203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7: Understanding E-Business</a:t>
            </a:r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28560D-3676-41A2-9B95-B7ACABD986A8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E-Business Models</a:t>
            </a:r>
          </a:p>
        </p:txBody>
      </p:sp>
      <p:sp>
        <p:nvSpPr>
          <p:cNvPr id="52226" name="Content Placeholder 12"/>
          <p:cNvSpPr>
            <a:spLocks noGrp="1"/>
          </p:cNvSpPr>
          <p:nvPr>
            <p:ph idx="1"/>
          </p:nvPr>
        </p:nvSpPr>
        <p:spPr>
          <a:xfrm>
            <a:off x="0" y="1320800"/>
            <a:ext cx="8991600" cy="492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Business-to-Government (B2G)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Online businesses that market and sell directly to government agencies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Creates a marketspace, similar to B2B exchange, that provides businesses with information on bidding opportunities for                                                            government agency                                                    contracts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Sells technologies to                                                                         manage the bidding and                                                  procurement process</a:t>
            </a:r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7: Understanding E-Business</a:t>
            </a: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A11B71-F443-4ABD-8463-BD7639C332EA}" type="slidenum">
              <a:rPr lang="en-US" smtClean="0"/>
              <a:pPr/>
              <a:t>34</a:t>
            </a:fld>
            <a:endParaRPr 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667" y="3479800"/>
            <a:ext cx="4093933" cy="28225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Creating an Online Store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Thousands of men and women become</a:t>
            </a:r>
            <a:br>
              <a:rPr lang="en-US" dirty="0" smtClean="0"/>
            </a:br>
            <a:r>
              <a:rPr lang="en-US" dirty="0" smtClean="0"/>
              <a:t>e-business entrepreneurs by starting and operating an online business</a:t>
            </a:r>
          </a:p>
          <a:p>
            <a:pPr eaLnBrk="1" hangingPunct="1"/>
            <a:r>
              <a:rPr lang="en-US" dirty="0" smtClean="0"/>
              <a:t>Famous and successful e-business entrepreneurs</a:t>
            </a:r>
          </a:p>
          <a:p>
            <a:pPr lvl="1" eaLnBrk="1" hangingPunct="1"/>
            <a:r>
              <a:rPr lang="en-US" dirty="0" smtClean="0"/>
              <a:t>Evan Williams (Twitter)</a:t>
            </a:r>
          </a:p>
          <a:p>
            <a:pPr lvl="1" eaLnBrk="1" hangingPunct="1"/>
            <a:r>
              <a:rPr lang="en-US" dirty="0" smtClean="0"/>
              <a:t>Jeff Bezos (Amazon.com)</a:t>
            </a:r>
          </a:p>
          <a:p>
            <a:pPr lvl="1" eaLnBrk="1" hangingPunct="1"/>
            <a:r>
              <a:rPr lang="en-US" dirty="0" smtClean="0"/>
              <a:t>Michael Dell (Dell, Inc.)</a:t>
            </a:r>
          </a:p>
          <a:p>
            <a:pPr lvl="1" eaLnBrk="1" hangingPunct="1"/>
            <a:r>
              <a:rPr lang="en-US" dirty="0" smtClean="0"/>
              <a:t>Reed Hastings (Netflix)</a:t>
            </a:r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7: Understanding E-Business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49F125-9637-484E-B064-0C18D94F878A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Creating an Online Store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8991600" cy="4870269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Storefront Software</a:t>
            </a:r>
          </a:p>
          <a:p>
            <a:pPr lvl="1" eaLnBrk="1" hangingPunct="1"/>
            <a:r>
              <a:rPr lang="en-US" sz="2400" dirty="0" smtClean="0"/>
              <a:t>A typical e-retail transaction consists of several steps</a:t>
            </a:r>
          </a:p>
        </p:txBody>
      </p:sp>
      <p:sp>
        <p:nvSpPr>
          <p:cNvPr id="5427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7: Understanding E-Business</a:t>
            </a:r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60BD8D-3362-4E56-A60A-F55855A45E4D}" type="slidenum">
              <a:rPr lang="en-US" smtClean="0"/>
              <a:pPr/>
              <a:t>36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59" y="2246810"/>
            <a:ext cx="5711281" cy="40268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Creating an Online Store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8991600" cy="4870269"/>
          </a:xfrm>
        </p:spPr>
        <p:txBody>
          <a:bodyPr/>
          <a:lstStyle/>
          <a:p>
            <a:pPr eaLnBrk="1" hangingPunct="1"/>
            <a:r>
              <a:rPr lang="en-US" dirty="0" smtClean="0"/>
              <a:t>Storefront Software (continued)</a:t>
            </a:r>
          </a:p>
          <a:p>
            <a:pPr lvl="1" eaLnBrk="1" hangingPunct="1"/>
            <a:r>
              <a:rPr lang="en-US" sz="2600" b="1" dirty="0" smtClean="0"/>
              <a:t>Storefront software</a:t>
            </a:r>
            <a:r>
              <a:rPr lang="en-US" sz="2600" dirty="0" smtClean="0"/>
              <a:t> (also called </a:t>
            </a:r>
            <a:r>
              <a:rPr lang="en-US" sz="2600" b="1" dirty="0" smtClean="0"/>
              <a:t>e-commerce software</a:t>
            </a:r>
            <a:r>
              <a:rPr lang="en-US" sz="2600" dirty="0" smtClean="0"/>
              <a:t>) provides tools to build and maintain webpages and the underlying product databases</a:t>
            </a:r>
          </a:p>
          <a:p>
            <a:pPr lvl="1" eaLnBrk="1" hangingPunct="1"/>
            <a:r>
              <a:rPr lang="en-US" sz="2600" dirty="0" smtClean="0"/>
              <a:t>Also contains </a:t>
            </a:r>
            <a:r>
              <a:rPr lang="en-US" sz="2600" b="1" dirty="0" smtClean="0"/>
              <a:t>shopping cart software</a:t>
            </a:r>
            <a:r>
              <a:rPr lang="en-US" sz="2600" dirty="0" smtClean="0"/>
              <a:t> that tracks items selected for purchase and handles the checkout process</a:t>
            </a:r>
          </a:p>
          <a:p>
            <a:pPr lvl="2" eaLnBrk="1" hangingPunct="1"/>
            <a:r>
              <a:rPr lang="en-US" dirty="0" smtClean="0"/>
              <a:t>Summarizing the order</a:t>
            </a:r>
          </a:p>
          <a:p>
            <a:pPr lvl="2" eaLnBrk="1" hangingPunct="1"/>
            <a:r>
              <a:rPr lang="en-US" dirty="0" smtClean="0"/>
              <a:t>Calculating shipping and taxes</a:t>
            </a:r>
          </a:p>
          <a:p>
            <a:pPr lvl="2" eaLnBrk="1" hangingPunct="1"/>
            <a:r>
              <a:rPr lang="en-US" dirty="0" smtClean="0"/>
              <a:t>Calculating the total order</a:t>
            </a:r>
          </a:p>
          <a:p>
            <a:pPr lvl="2" eaLnBrk="1" hangingPunct="1"/>
            <a:r>
              <a:rPr lang="en-US" dirty="0" smtClean="0"/>
              <a:t>Processing the payment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5427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7: Understanding E-Business</a:t>
            </a:r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60BD8D-3362-4E56-A60A-F55855A45E4D}" type="slidenum">
              <a:rPr lang="en-US" smtClean="0"/>
              <a:pPr/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5007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Creating an Online Store</a:t>
            </a:r>
          </a:p>
        </p:txBody>
      </p:sp>
      <p:sp>
        <p:nvSpPr>
          <p:cNvPr id="55298" name="Content Placeholder 7"/>
          <p:cNvSpPr>
            <a:spLocks noGrp="1"/>
          </p:cNvSpPr>
          <p:nvPr>
            <p:ph idx="1"/>
          </p:nvPr>
        </p:nvSpPr>
        <p:spPr>
          <a:xfrm>
            <a:off x="0" y="1261972"/>
            <a:ext cx="9055100" cy="5119778"/>
          </a:xfrm>
        </p:spPr>
        <p:txBody>
          <a:bodyPr/>
          <a:lstStyle/>
          <a:p>
            <a:pPr eaLnBrk="1" hangingPunct="1"/>
            <a:r>
              <a:rPr lang="en-US" dirty="0" smtClean="0"/>
              <a:t>Storefront Software (continued) </a:t>
            </a:r>
          </a:p>
          <a:p>
            <a:pPr lvl="1" eaLnBrk="1" hangingPunct="1"/>
            <a:r>
              <a:rPr lang="en-US" b="1" dirty="0" smtClean="0"/>
              <a:t>Installed storefront software</a:t>
            </a:r>
            <a:r>
              <a:rPr lang="en-US" dirty="0" smtClean="0"/>
              <a:t> is customizable software that resides on an e-retailer’s web server</a:t>
            </a:r>
          </a:p>
        </p:txBody>
      </p:sp>
      <p:sp>
        <p:nvSpPr>
          <p:cNvPr id="55299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46734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7: Understanding E-Business</a:t>
            </a:r>
          </a:p>
        </p:txBody>
      </p:sp>
      <p:sp>
        <p:nvSpPr>
          <p:cNvPr id="55300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3A6522-E2BC-49CA-A2C4-8D84BAF214BC}" type="slidenum">
              <a:rPr lang="en-US" smtClean="0"/>
              <a:pPr/>
              <a:t>38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22" y="2751357"/>
            <a:ext cx="5476678" cy="347640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Creating an Online Store</a:t>
            </a:r>
          </a:p>
        </p:txBody>
      </p:sp>
      <p:sp>
        <p:nvSpPr>
          <p:cNvPr id="56322" name="Content Placeholder 7"/>
          <p:cNvSpPr>
            <a:spLocks noGrp="1"/>
          </p:cNvSpPr>
          <p:nvPr>
            <p:ph idx="1"/>
          </p:nvPr>
        </p:nvSpPr>
        <p:spPr>
          <a:xfrm>
            <a:off x="0" y="1320800"/>
            <a:ext cx="8839200" cy="4752975"/>
          </a:xfrm>
        </p:spPr>
        <p:txBody>
          <a:bodyPr/>
          <a:lstStyle/>
          <a:p>
            <a:pPr eaLnBrk="1" hangingPunct="1"/>
            <a:r>
              <a:rPr lang="en-US" dirty="0" smtClean="0"/>
              <a:t>Storefront Software (continued)</a:t>
            </a:r>
          </a:p>
          <a:p>
            <a:pPr lvl="1" eaLnBrk="1" hangingPunct="1"/>
            <a:r>
              <a:rPr lang="en-US" b="1" dirty="0" smtClean="0"/>
              <a:t>Hosted storefront software</a:t>
            </a:r>
            <a:r>
              <a:rPr lang="en-US" dirty="0" smtClean="0"/>
              <a:t> uses webpage templates that allow you to create a store and add products to your                                                                      online catalog</a:t>
            </a:r>
          </a:p>
          <a:p>
            <a:pPr lvl="2"/>
            <a:r>
              <a:rPr lang="en-US" dirty="0" smtClean="0"/>
              <a:t>May have fees</a:t>
            </a:r>
          </a:p>
          <a:p>
            <a:pPr lvl="2"/>
            <a:r>
              <a:rPr lang="en-US" dirty="0" smtClean="0"/>
              <a:t>Some vendors                                                                                               provide software                                                                                 demos or allow                                                                                 review of their                                                                                 software on a free                                                                           trial basis</a:t>
            </a:r>
          </a:p>
        </p:txBody>
      </p:sp>
      <p:sp>
        <p:nvSpPr>
          <p:cNvPr id="56323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7: Understanding E-Business</a:t>
            </a: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F8704E-6B7C-40CC-B1A5-C2FA78153404}" type="slidenum">
              <a:rPr lang="en-US" smtClean="0"/>
              <a:pPr/>
              <a:t>39</a:t>
            </a:fld>
            <a:endParaRPr lang="en-US" smtClean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8026" y="2819400"/>
            <a:ext cx="490174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E-Business Origins</a:t>
            </a:r>
          </a:p>
        </p:txBody>
      </p:sp>
      <p:sp>
        <p:nvSpPr>
          <p:cNvPr id="23554" name="Content Placeholder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83464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Electronic business activities originated in the 1960s and 1970s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050" y="1837509"/>
            <a:ext cx="5174593" cy="4013919"/>
          </a:xfrm>
        </p:spPr>
      </p:pic>
      <p:sp>
        <p:nvSpPr>
          <p:cNvPr id="23556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7: Understanding E-Business</a:t>
            </a: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164011-45C0-4379-81B8-DBEC8480758D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59386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Creating an Online Store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Credit Card Authorization and Processing</a:t>
            </a:r>
          </a:p>
          <a:p>
            <a:pPr lvl="1"/>
            <a:r>
              <a:rPr lang="en-US" dirty="0" smtClean="0"/>
              <a:t>Many online purchases are paid for by credit card</a:t>
            </a:r>
          </a:p>
          <a:p>
            <a:pPr lvl="1"/>
            <a:r>
              <a:rPr lang="en-US" dirty="0" smtClean="0"/>
              <a:t>Third-party payment processors</a:t>
            </a:r>
          </a:p>
          <a:p>
            <a:pPr lvl="2"/>
            <a:r>
              <a:rPr lang="en-US" dirty="0" smtClean="0"/>
              <a:t>PayPal</a:t>
            </a:r>
          </a:p>
          <a:p>
            <a:pPr lvl="2"/>
            <a:r>
              <a:rPr lang="en-US" dirty="0" smtClean="0"/>
              <a:t>Google Wallet</a:t>
            </a:r>
          </a:p>
          <a:p>
            <a:pPr lvl="1"/>
            <a:r>
              <a:rPr lang="en-US" dirty="0" smtClean="0"/>
              <a:t>An e-retailer that accepts credit cards must have two things</a:t>
            </a:r>
          </a:p>
          <a:p>
            <a:pPr lvl="2"/>
            <a:r>
              <a:rPr lang="en-US" dirty="0" smtClean="0"/>
              <a:t>Account for credit card receipt deposits</a:t>
            </a:r>
          </a:p>
          <a:p>
            <a:pPr lvl="2"/>
            <a:r>
              <a:rPr lang="en-US" dirty="0" smtClean="0"/>
              <a:t>Service that authorizes and processes credit card transactions</a:t>
            </a:r>
          </a:p>
        </p:txBody>
      </p:sp>
      <p:sp>
        <p:nvSpPr>
          <p:cNvPr id="5837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7: Understanding E-Business</a:t>
            </a:r>
          </a:p>
        </p:txBody>
      </p:sp>
      <p:sp>
        <p:nvSpPr>
          <p:cNvPr id="5837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103005-91F8-49C7-BA4B-8BA07D70CC30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Creating an Online Store</a:t>
            </a:r>
            <a:endParaRPr lang="en-US" dirty="0" smtClean="0">
              <a:cs typeface="Arial" charset="0"/>
            </a:endParaRP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Credit Card Authorization and </a:t>
            </a:r>
            <a:r>
              <a:rPr lang="en-US" dirty="0" smtClean="0">
                <a:cs typeface="Arial" charset="0"/>
              </a:rPr>
              <a:t>Processing (continued)</a:t>
            </a:r>
            <a:endParaRPr lang="en-US" dirty="0">
              <a:cs typeface="Arial" charset="0"/>
            </a:endParaRPr>
          </a:p>
          <a:p>
            <a:pPr lvl="1"/>
            <a:r>
              <a:rPr lang="en-US" b="1" dirty="0" smtClean="0"/>
              <a:t>Merchant account</a:t>
            </a:r>
            <a:r>
              <a:rPr lang="en-US" dirty="0" smtClean="0"/>
              <a:t> is an e-business account with a financial institution that stores money from credit card purchases</a:t>
            </a:r>
          </a:p>
          <a:p>
            <a:pPr lvl="2"/>
            <a:r>
              <a:rPr lang="en-US" dirty="0" smtClean="0"/>
              <a:t>Any business that accepts credit cards must have merchant account</a:t>
            </a:r>
          </a:p>
          <a:p>
            <a:pPr lvl="2"/>
            <a:r>
              <a:rPr lang="en-US" dirty="0" smtClean="0"/>
              <a:t>Can withdraw funds, but only can deposit credit card receipts</a:t>
            </a:r>
          </a:p>
        </p:txBody>
      </p:sp>
      <p:sp>
        <p:nvSpPr>
          <p:cNvPr id="5939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7: Understanding E-Business</a:t>
            </a:r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623330-D449-4C90-B68C-D48F3149E023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Creating an Online Store</a:t>
            </a:r>
            <a:endParaRPr lang="en-US" dirty="0" smtClean="0">
              <a:cs typeface="Arial" charset="0"/>
            </a:endParaRP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Credit Card Authorization and </a:t>
            </a:r>
            <a:r>
              <a:rPr lang="en-US" dirty="0" smtClean="0">
                <a:cs typeface="Arial" charset="0"/>
              </a:rPr>
              <a:t>Processing (continued)</a:t>
            </a:r>
            <a:endParaRPr lang="en-US" dirty="0">
              <a:cs typeface="Arial" charset="0"/>
            </a:endParaRPr>
          </a:p>
          <a:p>
            <a:pPr lvl="1"/>
            <a:r>
              <a:rPr lang="en-US" dirty="0" smtClean="0"/>
              <a:t>Fees might include</a:t>
            </a:r>
          </a:p>
          <a:p>
            <a:pPr lvl="2"/>
            <a:r>
              <a:rPr lang="en-US" dirty="0" smtClean="0"/>
              <a:t>Setup fees</a:t>
            </a:r>
          </a:p>
          <a:p>
            <a:pPr lvl="2"/>
            <a:r>
              <a:rPr lang="en-US" dirty="0" smtClean="0"/>
              <a:t>Monthly access fees</a:t>
            </a:r>
          </a:p>
          <a:p>
            <a:pPr lvl="2"/>
            <a:r>
              <a:rPr lang="en-US" dirty="0" smtClean="0"/>
              <a:t>Per-item transaction fees</a:t>
            </a:r>
          </a:p>
          <a:p>
            <a:pPr lvl="2"/>
            <a:r>
              <a:rPr lang="en-US" b="1" dirty="0" smtClean="0"/>
              <a:t>Discount</a:t>
            </a:r>
            <a:r>
              <a:rPr lang="en-US" dirty="0" smtClean="0"/>
              <a:t> </a:t>
            </a:r>
            <a:r>
              <a:rPr lang="en-US" b="1" dirty="0" smtClean="0"/>
              <a:t>rate</a:t>
            </a:r>
            <a:r>
              <a:rPr lang="en-US" dirty="0" smtClean="0"/>
              <a:t>, which is the percentage of each transaction that the financial institution will charge the e-business</a:t>
            </a:r>
            <a:endParaRPr lang="en-US" b="1" dirty="0" smtClean="0"/>
          </a:p>
        </p:txBody>
      </p:sp>
      <p:sp>
        <p:nvSpPr>
          <p:cNvPr id="5939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7: Understanding E-Business</a:t>
            </a:r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623330-D449-4C90-B68C-D48F3149E023}" type="slidenum">
              <a:rPr lang="en-US" smtClean="0"/>
              <a:pPr/>
              <a:t>42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43647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Creating an Online Store</a:t>
            </a:r>
            <a:endParaRPr lang="en-US" dirty="0" smtClean="0">
              <a:cs typeface="Arial" charset="0"/>
            </a:endParaRP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Credit Card Authorization and </a:t>
            </a:r>
            <a:r>
              <a:rPr lang="en-US" dirty="0" smtClean="0">
                <a:cs typeface="Arial" charset="0"/>
              </a:rPr>
              <a:t>Processing (continued)</a:t>
            </a:r>
            <a:endParaRPr lang="en-US" dirty="0">
              <a:cs typeface="Arial" charset="0"/>
            </a:endParaRPr>
          </a:p>
          <a:p>
            <a:pPr lvl="1" eaLnBrk="1" hangingPunct="1"/>
            <a:r>
              <a:rPr lang="en-US" dirty="0" smtClean="0"/>
              <a:t>Fees for merchant account depend on the financial institution’s perceived risk of doing business with the e-business</a:t>
            </a:r>
          </a:p>
          <a:p>
            <a:pPr lvl="2"/>
            <a:r>
              <a:rPr lang="en-US" b="1" dirty="0"/>
              <a:t>Chargeback</a:t>
            </a:r>
            <a:r>
              <a:rPr lang="en-US" dirty="0"/>
              <a:t> – return of funds for </a:t>
            </a:r>
            <a:r>
              <a:rPr lang="en-US" dirty="0" smtClean="0"/>
              <a:t>to a credit card company resulting from a card holder’s refusal to pay a charge</a:t>
            </a:r>
            <a:endParaRPr lang="en-US" dirty="0"/>
          </a:p>
          <a:p>
            <a:pPr lvl="2" eaLnBrk="1" hangingPunct="1"/>
            <a:r>
              <a:rPr lang="en-US" b="1" dirty="0" smtClean="0"/>
              <a:t>Card not present/card holder not present risk</a:t>
            </a:r>
            <a:r>
              <a:rPr lang="en-US" dirty="0" smtClean="0"/>
              <a:t> increases the risk of credit card fraud and potential chargebacks</a:t>
            </a:r>
            <a:endParaRPr lang="en-US" b="1" dirty="0" smtClean="0"/>
          </a:p>
        </p:txBody>
      </p:sp>
      <p:sp>
        <p:nvSpPr>
          <p:cNvPr id="5939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7: Understanding E-Business</a:t>
            </a:r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623330-D449-4C90-B68C-D48F3149E023}" type="slidenum">
              <a:rPr lang="en-US" smtClean="0"/>
              <a:pPr/>
              <a:t>43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16442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Creating an Online Store</a:t>
            </a:r>
            <a:endParaRPr lang="en-US" dirty="0" smtClean="0">
              <a:cs typeface="Arial" charset="0"/>
            </a:endParaRP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Credit Card Authorization and </a:t>
            </a:r>
            <a:r>
              <a:rPr lang="en-US" dirty="0" smtClean="0">
                <a:cs typeface="Arial" charset="0"/>
              </a:rPr>
              <a:t>Processing (continued)</a:t>
            </a:r>
          </a:p>
          <a:p>
            <a:pPr lvl="1"/>
            <a:r>
              <a:rPr lang="en-US" dirty="0" smtClean="0">
                <a:cs typeface="Arial" charset="0"/>
              </a:rPr>
              <a:t>An online store must be able to connect to a payment-processing service that can verify, authorize, and process secure credit card transactions</a:t>
            </a:r>
          </a:p>
          <a:p>
            <a:pPr lvl="1"/>
            <a:r>
              <a:rPr lang="en-US" dirty="0" smtClean="0">
                <a:cs typeface="Arial" charset="0"/>
              </a:rPr>
              <a:t>Some vendors offer online payment-processing services, called </a:t>
            </a:r>
            <a:r>
              <a:rPr lang="en-US" b="1" dirty="0" smtClean="0">
                <a:cs typeface="Arial" charset="0"/>
              </a:rPr>
              <a:t>payment gateways</a:t>
            </a:r>
            <a:endParaRPr lang="en-US" dirty="0">
              <a:cs typeface="Arial" charset="0"/>
            </a:endParaRPr>
          </a:p>
        </p:txBody>
      </p:sp>
      <p:sp>
        <p:nvSpPr>
          <p:cNvPr id="5939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7: Understanding E-Business</a:t>
            </a:r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623330-D449-4C90-B68C-D48F3149E023}" type="slidenum">
              <a:rPr lang="en-US" smtClean="0"/>
              <a:pPr/>
              <a:t>44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09897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Creating an Online Store</a:t>
            </a:r>
            <a:endParaRPr lang="en-US" dirty="0" smtClean="0">
              <a:cs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3" y="1439503"/>
            <a:ext cx="4945173" cy="2965171"/>
          </a:xfrm>
        </p:spPr>
      </p:pic>
      <p:sp>
        <p:nvSpPr>
          <p:cNvPr id="6041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7: Understanding E-Business</a:t>
            </a:r>
          </a:p>
        </p:txBody>
      </p:sp>
      <p:sp>
        <p:nvSpPr>
          <p:cNvPr id="6042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5EC49A-1764-4FA2-9F22-849FAC2CB699}" type="slidenum">
              <a:rPr lang="en-US" smtClean="0"/>
              <a:pPr/>
              <a:t>45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271" y="2922089"/>
            <a:ext cx="4797384" cy="3326311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Creating an Online Store</a:t>
            </a:r>
          </a:p>
        </p:txBody>
      </p:sp>
      <p:sp>
        <p:nvSpPr>
          <p:cNvPr id="6144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7: Understanding E-Business</a:t>
            </a: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0B86AC-4BE5-45C6-B66B-91881AEDBE86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Credit Card Authorization and Processing (continued)</a:t>
            </a:r>
          </a:p>
          <a:p>
            <a:pPr lvl="1"/>
            <a:r>
              <a:rPr lang="en-US" dirty="0" smtClean="0"/>
              <a:t>When selecting storefront software, a payment gateway, and merchant account, be certain all three are compatible.</a:t>
            </a:r>
          </a:p>
          <a:p>
            <a:pPr lvl="1"/>
            <a:r>
              <a:rPr lang="en-US" b="1" dirty="0" smtClean="0"/>
              <a:t>Order fulfillment</a:t>
            </a:r>
            <a:r>
              <a:rPr lang="en-US" dirty="0" smtClean="0"/>
              <a:t> is the process e-retailers have for packaging and shipping products</a:t>
            </a:r>
          </a:p>
          <a:p>
            <a:pPr lvl="2"/>
            <a:r>
              <a:rPr lang="en-US" dirty="0" smtClean="0"/>
              <a:t>Many e-retailers save time and money by using third-party fulfillment or logistics companies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Summary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Describe the origins of electronic business transactions, including the </a:t>
            </a:r>
            <a:r>
              <a:rPr lang="en-US" dirty="0"/>
              <a:t>e</a:t>
            </a:r>
            <a:r>
              <a:rPr lang="en-US" dirty="0" smtClean="0"/>
              <a:t>lectronic funds transfer (EFT) system, the electronic data interchange (EDI) standard, and value-added networks (VANs)</a:t>
            </a:r>
          </a:p>
          <a:p>
            <a:pPr eaLnBrk="1" hangingPunct="1"/>
            <a:r>
              <a:rPr lang="en-US" dirty="0" smtClean="0"/>
              <a:t>Discuss unique e-business factors and identify e-businesses that use them</a:t>
            </a:r>
          </a:p>
        </p:txBody>
      </p:sp>
      <p:sp>
        <p:nvSpPr>
          <p:cNvPr id="6246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7: Understanding E-Business</a:t>
            </a:r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E05B18-7F27-4DE2-9026-375DAAA4E047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Summary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8220891" cy="4830763"/>
          </a:xfrm>
        </p:spPr>
        <p:txBody>
          <a:bodyPr/>
          <a:lstStyle/>
          <a:p>
            <a:pPr eaLnBrk="1" hangingPunct="1"/>
            <a:r>
              <a:rPr lang="en-US" dirty="0" smtClean="0"/>
              <a:t>Define common e-business models and explain how each model generates revenue</a:t>
            </a:r>
          </a:p>
          <a:p>
            <a:pPr eaLnBrk="1" hangingPunct="1"/>
            <a:r>
              <a:rPr lang="en-US" dirty="0" smtClean="0"/>
              <a:t>Describe the e-retailing storefront software, merchant accounts, and payment-processing services needed to create and operate an online store</a:t>
            </a:r>
          </a:p>
        </p:txBody>
      </p:sp>
      <p:sp>
        <p:nvSpPr>
          <p:cNvPr id="6349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7: Understanding E-Business</a:t>
            </a:r>
          </a:p>
        </p:txBody>
      </p:sp>
      <p:sp>
        <p:nvSpPr>
          <p:cNvPr id="6349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01E00A-0979-4622-88DD-9CE86D0FC536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E-Business Origins</a:t>
            </a:r>
          </a:p>
        </p:txBody>
      </p:sp>
      <p:sp>
        <p:nvSpPr>
          <p:cNvPr id="23554" name="Content Placeholder 30"/>
          <p:cNvSpPr>
            <a:spLocks noGrp="1"/>
          </p:cNvSpPr>
          <p:nvPr>
            <p:ph sz="half" idx="1"/>
          </p:nvPr>
        </p:nvSpPr>
        <p:spPr>
          <a:xfrm>
            <a:off x="0" y="1347652"/>
            <a:ext cx="7467600" cy="4748348"/>
          </a:xfrm>
        </p:spPr>
        <p:txBody>
          <a:bodyPr/>
          <a:lstStyle/>
          <a:p>
            <a:r>
              <a:rPr lang="en-US" b="1" dirty="0"/>
              <a:t>Electronic Funds Transfer (EFT) </a:t>
            </a:r>
            <a:endParaRPr lang="en-US" b="1" dirty="0" smtClean="0"/>
          </a:p>
          <a:p>
            <a:pPr lvl="1"/>
            <a:r>
              <a:rPr lang="en-US" sz="2200" dirty="0" smtClean="0"/>
              <a:t>Allows </a:t>
            </a:r>
            <a:r>
              <a:rPr lang="en-US" sz="2200" dirty="0"/>
              <a:t>the electronic exchange of </a:t>
            </a:r>
            <a:r>
              <a:rPr lang="en-US" sz="2200" dirty="0" smtClean="0"/>
              <a:t>money between </a:t>
            </a:r>
            <a:r>
              <a:rPr lang="en-US" sz="2200" dirty="0"/>
              <a:t>banks </a:t>
            </a:r>
            <a:r>
              <a:rPr lang="en-US" sz="2200" dirty="0" smtClean="0"/>
              <a:t>– without the exchange of paper currency </a:t>
            </a:r>
            <a:r>
              <a:rPr lang="en-US" sz="2200" dirty="0"/>
              <a:t>–</a:t>
            </a:r>
            <a:r>
              <a:rPr lang="en-US" sz="2200" dirty="0" smtClean="0"/>
              <a:t> via </a:t>
            </a:r>
            <a:r>
              <a:rPr lang="en-US" sz="2200" dirty="0"/>
              <a:t>the </a:t>
            </a:r>
            <a:r>
              <a:rPr lang="en-US" sz="2200" b="1" dirty="0"/>
              <a:t>Automated Clearing House (ACH)</a:t>
            </a:r>
            <a:r>
              <a:rPr lang="en-US" sz="2200" dirty="0"/>
              <a:t> </a:t>
            </a:r>
            <a:r>
              <a:rPr lang="en-US" sz="2200" dirty="0" smtClean="0"/>
              <a:t>network</a:t>
            </a:r>
          </a:p>
          <a:p>
            <a:r>
              <a:rPr lang="en-US" b="1" dirty="0"/>
              <a:t>Electronic Data Interchange (EDI)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sz="2200" dirty="0" smtClean="0"/>
              <a:t>Standard that specifies </a:t>
            </a:r>
            <a:r>
              <a:rPr lang="en-US" sz="2200" dirty="0"/>
              <a:t>the layout or format a company uses to exchange electronic business </a:t>
            </a:r>
            <a:r>
              <a:rPr lang="en-US" sz="2200" dirty="0" smtClean="0"/>
              <a:t>data with its suppliers and customers</a:t>
            </a:r>
          </a:p>
          <a:p>
            <a:pPr lvl="1"/>
            <a:r>
              <a:rPr lang="en-US" sz="2200" dirty="0" smtClean="0"/>
              <a:t>Participants in EDI are called </a:t>
            </a:r>
            <a:r>
              <a:rPr lang="en-US" sz="2200" b="1" dirty="0" smtClean="0"/>
              <a:t>trading partners</a:t>
            </a:r>
            <a:endParaRPr lang="en-US" sz="2200" dirty="0" smtClean="0"/>
          </a:p>
          <a:p>
            <a:pPr lvl="1"/>
            <a:r>
              <a:rPr lang="en-US" sz="2200" dirty="0" smtClean="0"/>
              <a:t>Before the Internet, used </a:t>
            </a:r>
            <a:r>
              <a:rPr lang="en-US" sz="2200" b="1" dirty="0" smtClean="0"/>
              <a:t>value-added networks (VANs)</a:t>
            </a:r>
            <a:endParaRPr lang="en-US" sz="2200" dirty="0"/>
          </a:p>
          <a:p>
            <a:endParaRPr lang="en-US" dirty="0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7: Understanding E-Business</a:t>
            </a: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164011-45C0-4379-81B8-DBEC8480758D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0130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E-Business Origins</a:t>
            </a: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40059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7: Understanding E-Business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9097B0-69EC-4839-A394-53AE1ED34B8E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354"/>
            <a:ext cx="8629649" cy="333724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E-Business Origins</a:t>
            </a:r>
            <a:endParaRPr lang="en-US" dirty="0" smtClean="0">
              <a:cs typeface="Arial" charset="0"/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Electronic Data Interchange (EDI) (continued)</a:t>
            </a:r>
            <a:endParaRPr lang="en-US" b="1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Grid computing</a:t>
            </a:r>
            <a:r>
              <a:rPr lang="en-US" dirty="0" smtClean="0"/>
              <a:t> combines resources from many sources to reach a common goal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Distributed computing</a:t>
            </a:r>
            <a:r>
              <a:rPr lang="en-US" dirty="0" smtClean="0"/>
              <a:t>, related to grid computing, refers to combining many networked computers and devices to create a </a:t>
            </a:r>
            <a:r>
              <a:rPr lang="en-US" b="1" dirty="0" smtClean="0"/>
              <a:t>virtual super computer</a:t>
            </a:r>
            <a:r>
              <a:rPr lang="en-US" dirty="0" smtClean="0"/>
              <a:t> that can perform complex tasks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−"/>
              <a:defRPr/>
            </a:pPr>
            <a:r>
              <a:rPr lang="en-US" dirty="0" smtClean="0"/>
              <a:t>Cloud computing is a type of distributed computing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7: Understanding E-Business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9087F0-FFC0-4CF6-82EF-FAD8076BCE70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Unique E-Business Factors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E-business advantages include worldwide sales opportunities, reduced transaction and purchasing costs, and access to small, niche markets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Other unique e-business factors include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Geography, time, and space on the online marketplace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The network effect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Redefining markets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Personalization and customization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7: Understanding E-Business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9087F0-FFC0-4CF6-82EF-FAD8076BCE70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65013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Unique E-Business Factors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Geography, Time, and Space</a:t>
            </a:r>
          </a:p>
          <a:p>
            <a:pPr lvl="1" eaLnBrk="1" hangingPunct="1"/>
            <a:r>
              <a:rPr lang="en-US" dirty="0" smtClean="0"/>
              <a:t>Geography, time, and space are limiting factors for brick-and-mortar businesses</a:t>
            </a:r>
          </a:p>
          <a:p>
            <a:pPr lvl="2" eaLnBrk="1" hangingPunct="1"/>
            <a:r>
              <a:rPr lang="en-US" dirty="0" smtClean="0"/>
              <a:t>Geography – Physical location must be near potential customers</a:t>
            </a:r>
          </a:p>
          <a:p>
            <a:pPr lvl="2"/>
            <a:r>
              <a:rPr lang="en-US" dirty="0"/>
              <a:t>Time – Operating </a:t>
            </a:r>
            <a:r>
              <a:rPr lang="en-US" dirty="0" smtClean="0"/>
              <a:t>hours may be limited to peak shopping hours</a:t>
            </a:r>
          </a:p>
          <a:p>
            <a:pPr lvl="2"/>
            <a:r>
              <a:rPr lang="en-US" dirty="0"/>
              <a:t>Space – Inventory </a:t>
            </a:r>
            <a:r>
              <a:rPr lang="en-US" dirty="0" smtClean="0"/>
              <a:t>is limited to storage and shelf space</a:t>
            </a:r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7: Understanding E-Business</a:t>
            </a: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FC0981-B745-4E13-916A-18C718ECBE5B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tFuXWyAWpdCxvDIXQEoY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fuxS9QLDeN7dnpGCxCdu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psjNmCL7FIgGcxFwV3gx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Hz89dxU41kHP2d5NeZwy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mvHCiQf2xH5yP2Xhcriv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3eBRzLsWNrDaFaoNLjU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GfMbfbl8s7aYNDoGYGg5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6cRi6NDwc9YonYPFjA6Ok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cRx07MDEjyo8zkX5yvWV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0pgpQjmFZWXMKFryNwJzu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QYPflmvyinorcsgAgtgZj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mNvmh1CYJzfudeX0vgpj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mPEvwLZclwkzhAAXZar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itZicfgivldxtqGQZMjb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VRTYZFvhORZQYwbwdyJV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ZlJ6ag8aEjoknC5jcAK1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HvTvkLeAfZUSyfTue8E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D9zqUl9b2kv62AhLOpqJ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ltJx4j5wS2gzeSJWTRTr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nrcidtkeNWkhGPSP13F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xOIxOVxwi3nSm6S0R2x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CUA3701RnpNi8UnAGEpH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H8FXSoubz5C7jHsAhzjr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UNsMX0bCBuLUU8tHUwEU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Aebuqbn86cXDGgEd4Rb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On0trcWuaBJCkdeBtz0e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Wgsd3HsNJQnLRb0YYrEV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e1l2qCAhayIrO3dZZTNIO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LWsmpsB2NPrXIf6aC4Rwy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k27NZYxQdMdfpA3c8G8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QkXTOgIQhsth8kiEB3fY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v0GAySIQpwLkcNQ59h8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KL8sJUt44wVKFPXceHP8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h1qt0Q97zLAL6mGj9dty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XvN8uOwTYQRGKfy7PYfM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QzwXSSVzie4HNDFBpExay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Y4HE6SRSEHXEdBxVDYox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C2rVsdzAeasLGxSbeOGr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ZQYr0RJUc9xfm1gIDFiip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vSw3EKoaI6hc3AW1dHRkX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raQUwa1830sl6VWdYw2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XaYGMCsBr5zcD5SNQSZHY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AfQ5guSOVROt0SeKyyxB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S9sP4p8D3JsJYnqVwb7y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S5VgyVZQZk7ERExooE2r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kPCSVB8r8qDgI5ogc4KaS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lJ2uNO1nq2EeOCdctwvBB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6HFlwgZ2O6LcuSPrOjpK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thM20BeFgwjDkOshKoo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C8lm1IbcQ1v5b3KeYqA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aevDl2FmCl40EDHEzwt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i8fCowwpXE7ZXY7Rom9x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91bp6xkR4XpZS6g0Xv8X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X1HFANb9kxcSYdqZpZ46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zX50AnoEowLs4aHrXxFU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xA5TXp5XU289kyJhd8J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MZ72AY59Sy7NrJzzcNLG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7v9fhY2xqFwGa6SyNqyf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lgJXRnkR8XJ6SCSkG67k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hKytGD0k7T2UaSwk7Ecyx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4egFtKr7i4TZYonHHRNP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4Xr0NlZs8zUINufpYxAF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hTyVJWvGJI7ZgPFFosF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rv1MKPPvyC0xoGt11qU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CIvcQFmOjN5iT8ASbFg8p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v8M93Oc6iRSrPMwzU9sHe"/>
</p:tagLst>
</file>

<file path=ppt/theme/theme1.xml><?xml version="1.0" encoding="utf-8"?>
<a:theme xmlns:a="http://schemas.openxmlformats.org/drawingml/2006/main" name="Theme1">
  <a:themeElements>
    <a:clrScheme name="Web Design 2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b Design 2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eb Design 2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DTI_NewTheme</Template>
  <TotalTime>0</TotalTime>
  <Words>2347</Words>
  <Application>Microsoft Office PowerPoint</Application>
  <PresentationFormat>On-screen Show (4:3)</PresentationFormat>
  <Paragraphs>330</Paragraphs>
  <Slides>49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Theme1</vt:lpstr>
      <vt:lpstr>PowerPoint Presentation</vt:lpstr>
      <vt:lpstr>Objectives</vt:lpstr>
      <vt:lpstr>Objectives</vt:lpstr>
      <vt:lpstr>E-Business Origins</vt:lpstr>
      <vt:lpstr>E-Business Origins</vt:lpstr>
      <vt:lpstr>E-Business Origins</vt:lpstr>
      <vt:lpstr>E-Business Origins</vt:lpstr>
      <vt:lpstr>Unique E-Business Factors</vt:lpstr>
      <vt:lpstr>Unique E-Business Factors</vt:lpstr>
      <vt:lpstr>Unique E-Business Factors</vt:lpstr>
      <vt:lpstr>Unique E-Business Factors</vt:lpstr>
      <vt:lpstr>Unique E-Business Factors</vt:lpstr>
      <vt:lpstr>Unique E-Business Factors</vt:lpstr>
      <vt:lpstr>Unique E-Business Factors</vt:lpstr>
      <vt:lpstr>E-Business Models</vt:lpstr>
      <vt:lpstr>E-Business Models</vt:lpstr>
      <vt:lpstr>E-Business Models</vt:lpstr>
      <vt:lpstr>E-Business Models</vt:lpstr>
      <vt:lpstr>E-Business Models</vt:lpstr>
      <vt:lpstr>E-Business Models</vt:lpstr>
      <vt:lpstr>E-Business Models</vt:lpstr>
      <vt:lpstr>E-Business Models</vt:lpstr>
      <vt:lpstr>E-Business Models</vt:lpstr>
      <vt:lpstr>E-Business Models</vt:lpstr>
      <vt:lpstr>E-Business Models</vt:lpstr>
      <vt:lpstr>E-Business Models</vt:lpstr>
      <vt:lpstr>E-Business Models</vt:lpstr>
      <vt:lpstr>E-Business Models</vt:lpstr>
      <vt:lpstr>E-Business Models</vt:lpstr>
      <vt:lpstr>E-Business Models</vt:lpstr>
      <vt:lpstr>E-Business Models</vt:lpstr>
      <vt:lpstr>E-Business Models</vt:lpstr>
      <vt:lpstr>E-Business Models</vt:lpstr>
      <vt:lpstr>E-Business Models</vt:lpstr>
      <vt:lpstr>Creating an Online Store</vt:lpstr>
      <vt:lpstr>Creating an Online Store</vt:lpstr>
      <vt:lpstr>Creating an Online Store</vt:lpstr>
      <vt:lpstr>Creating an Online Store</vt:lpstr>
      <vt:lpstr>Creating an Online Store</vt:lpstr>
      <vt:lpstr>Creating an Online Store</vt:lpstr>
      <vt:lpstr>Creating an Online Store</vt:lpstr>
      <vt:lpstr>Creating an Online Store</vt:lpstr>
      <vt:lpstr>Creating an Online Store</vt:lpstr>
      <vt:lpstr>Creating an Online Store</vt:lpstr>
      <vt:lpstr>Creating an Online Store</vt:lpstr>
      <vt:lpstr>Creating an Online Store</vt:lpstr>
      <vt:lpstr>Summary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2014-11-24T14:22:08Z</dcterms:created>
  <dcterms:modified xsi:type="dcterms:W3CDTF">2020-09-23T10:22:57Z</dcterms:modified>
</cp:coreProperties>
</file>